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64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7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0"/>
    <p:restoredTop sz="91968"/>
  </p:normalViewPr>
  <p:slideViewPr>
    <p:cSldViewPr snapToGrid="0" snapToObjects="1" showGuides="1">
      <p:cViewPr>
        <p:scale>
          <a:sx n="100" d="100"/>
          <a:sy n="100" d="100"/>
        </p:scale>
        <p:origin x="1520" y="488"/>
      </p:cViewPr>
      <p:guideLst>
        <p:guide orient="horz" pos="18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Open and Welcoming</c:v>
                </c:pt>
                <c:pt idx="1">
                  <c:v>Community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0.09</c:v>
                </c:pt>
                <c:pt idx="2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Local</c:v>
                </c:pt>
                <c:pt idx="1">
                  <c:v>National</c:v>
                </c:pt>
                <c:pt idx="2">
                  <c:v>Global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Local</c:v>
                </c:pt>
                <c:pt idx="1">
                  <c:v>National</c:v>
                </c:pt>
                <c:pt idx="2">
                  <c:v>Global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Scripture</c:v>
                </c:pt>
                <c:pt idx="2">
                  <c:v>Song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0.2692</c:v>
                </c:pt>
                <c:pt idx="1">
                  <c:v>0.3462</c:v>
                </c:pt>
                <c:pt idx="2">
                  <c:v>0.3846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Prayer</c:v>
                </c:pt>
                <c:pt idx="1">
                  <c:v>Service</c:v>
                </c:pt>
                <c:pt idx="2">
                  <c:v>Study</c:v>
                </c:pt>
                <c:pt idx="3">
                  <c:v>Worship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0.1584</c:v>
                </c:pt>
                <c:pt idx="1">
                  <c:v>0.396</c:v>
                </c:pt>
                <c:pt idx="2">
                  <c:v>0.198</c:v>
                </c:pt>
                <c:pt idx="3">
                  <c:v>0.2079</c:v>
                </c:pt>
                <c:pt idx="4">
                  <c:v>0.0397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Scripture</c:v>
                </c:pt>
                <c:pt idx="2">
                  <c:v>Song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0.2692</c:v>
                </c:pt>
                <c:pt idx="1">
                  <c:v>0.3462</c:v>
                </c:pt>
                <c:pt idx="2">
                  <c:v>0.3846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Prayer</c:v>
                </c:pt>
                <c:pt idx="1">
                  <c:v>Service</c:v>
                </c:pt>
                <c:pt idx="2">
                  <c:v>Study</c:v>
                </c:pt>
                <c:pt idx="3">
                  <c:v>Worship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0.1584</c:v>
                </c:pt>
                <c:pt idx="1">
                  <c:v>0.396</c:v>
                </c:pt>
                <c:pt idx="2">
                  <c:v>0.198</c:v>
                </c:pt>
                <c:pt idx="3">
                  <c:v>0.2079</c:v>
                </c:pt>
                <c:pt idx="4">
                  <c:v>0.0397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Scripture</c:v>
                </c:pt>
                <c:pt idx="2">
                  <c:v>Song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0.2692</c:v>
                </c:pt>
                <c:pt idx="1">
                  <c:v>0.3462</c:v>
                </c:pt>
                <c:pt idx="2">
                  <c:v>0.3846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Prayer</c:v>
                </c:pt>
                <c:pt idx="1">
                  <c:v>Service</c:v>
                </c:pt>
                <c:pt idx="2">
                  <c:v>Study</c:v>
                </c:pt>
                <c:pt idx="3">
                  <c:v>Worship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0.1584</c:v>
                </c:pt>
                <c:pt idx="1">
                  <c:v>0.396</c:v>
                </c:pt>
                <c:pt idx="2">
                  <c:v>0.198</c:v>
                </c:pt>
                <c:pt idx="3">
                  <c:v>0.2079</c:v>
                </c:pt>
                <c:pt idx="4">
                  <c:v>0.0397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Community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Other</c:v>
                </c:pt>
                <c:pt idx="1">
                  <c:v>Scripture</c:v>
                </c:pt>
                <c:pt idx="2">
                  <c:v>Song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0.2692</c:v>
                </c:pt>
                <c:pt idx="1">
                  <c:v>0.3462</c:v>
                </c:pt>
                <c:pt idx="2">
                  <c:v>0.3846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Family/Youth/Young Adults</c:v>
                </c:pt>
                <c:pt idx="1">
                  <c:v>Welcoming</c:v>
                </c:pt>
                <c:pt idx="2">
                  <c:v>Service and Mission</c:v>
                </c:pt>
                <c:pt idx="3">
                  <c:v>Attendance and Growth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0.2169</c:v>
                </c:pt>
                <c:pt idx="1">
                  <c:v>0.1084</c:v>
                </c:pt>
                <c:pt idx="2">
                  <c:v>0.0964</c:v>
                </c:pt>
                <c:pt idx="3">
                  <c:v>0.0964</c:v>
                </c:pt>
                <c:pt idx="4">
                  <c:v>0.4819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Family/Youth/Young Adults</c:v>
                </c:pt>
                <c:pt idx="1">
                  <c:v>Welcoming</c:v>
                </c:pt>
                <c:pt idx="2">
                  <c:v>Service and Mission</c:v>
                </c:pt>
                <c:pt idx="3">
                  <c:v>Attendance and Growth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0.2169</c:v>
                </c:pt>
                <c:pt idx="1">
                  <c:v>0.1084</c:v>
                </c:pt>
                <c:pt idx="2">
                  <c:v>0.0964</c:v>
                </c:pt>
                <c:pt idx="3">
                  <c:v>0.0964</c:v>
                </c:pt>
                <c:pt idx="4">
                  <c:v>0.4819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Open and Welcoming</c:v>
                </c:pt>
                <c:pt idx="1">
                  <c:v>Active</c:v>
                </c:pt>
                <c:pt idx="2">
                  <c:v>Cold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40.0</c:v>
                </c:pt>
                <c:pt idx="1">
                  <c:v>14.0</c:v>
                </c:pt>
                <c:pt idx="2">
                  <c:v>12.0</c:v>
                </c:pt>
                <c:pt idx="3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Community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Open and Welcoming</c:v>
                </c:pt>
                <c:pt idx="1">
                  <c:v>Active</c:v>
                </c:pt>
                <c:pt idx="2">
                  <c:v>Cold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40.0</c:v>
                </c:pt>
                <c:pt idx="1">
                  <c:v>14.0</c:v>
                </c:pt>
                <c:pt idx="2">
                  <c:v>12.0</c:v>
                </c:pt>
                <c:pt idx="3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Community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18.0</c:v>
                </c:pt>
                <c:pt idx="1">
                  <c:v>22.0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Open and Welcoming</c:v>
                </c:pt>
                <c:pt idx="1">
                  <c:v>Active</c:v>
                </c:pt>
                <c:pt idx="2">
                  <c:v>Cold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40.0</c:v>
                </c:pt>
                <c:pt idx="1">
                  <c:v>14.0</c:v>
                </c:pt>
                <c:pt idx="2">
                  <c:v>12.0</c:v>
                </c:pt>
                <c:pt idx="3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5224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Local</c:v>
                </c:pt>
                <c:pt idx="1">
                  <c:v>National</c:v>
                </c:pt>
                <c:pt idx="2">
                  <c:v>Global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34.0</c:v>
                </c:pt>
                <c:pt idx="1">
                  <c:v>1.0</c:v>
                </c:pt>
                <c:pt idx="2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6319E-321C-FF41-AC73-117BC88853BF}" type="datetimeFigureOut">
              <a:rPr lang="en-US" smtClean="0"/>
              <a:t>3/16/18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B100E-020F-B54B-8D9A-90295E2AC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79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were not specific about scope and scale (79 unknown) </a:t>
            </a:r>
            <a:r>
              <a:rPr lang="mr-IN" dirty="0" smtClean="0"/>
              <a:t>–</a:t>
            </a:r>
            <a:r>
              <a:rPr lang="en-US" baseline="0" dirty="0" smtClean="0"/>
              <a:t> when they were, it was very clear LOCAL</a:t>
            </a:r>
          </a:p>
          <a:p>
            <a:endParaRPr lang="en-US" dirty="0" smtClean="0"/>
          </a:p>
          <a:p>
            <a:r>
              <a:rPr lang="en-US" dirty="0" smtClean="0"/>
              <a:t>Poverty 39/118</a:t>
            </a:r>
          </a:p>
          <a:p>
            <a:r>
              <a:rPr lang="en-US" dirty="0" smtClean="0"/>
              <a:t>Education 13/118</a:t>
            </a:r>
          </a:p>
          <a:p>
            <a:r>
              <a:rPr lang="en-US" dirty="0" smtClean="0"/>
              <a:t>Race 12/118</a:t>
            </a:r>
          </a:p>
          <a:p>
            <a:endParaRPr lang="en-US" dirty="0" smtClean="0"/>
          </a:p>
          <a:p>
            <a:r>
              <a:rPr lang="en-US" dirty="0" smtClean="0"/>
              <a:t>Local 34/39</a:t>
            </a:r>
          </a:p>
          <a:p>
            <a:r>
              <a:rPr lang="en-US" dirty="0" smtClean="0"/>
              <a:t>National 1/39</a:t>
            </a:r>
          </a:p>
          <a:p>
            <a:r>
              <a:rPr lang="en-US" dirty="0" smtClean="0"/>
              <a:t>Global 4/39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Poverty 39/118</a:t>
            </a:r>
          </a:p>
          <a:p>
            <a:r>
              <a:rPr lang="en-US" dirty="0" smtClean="0"/>
              <a:t>Education 13/118</a:t>
            </a:r>
          </a:p>
          <a:p>
            <a:r>
              <a:rPr lang="en-US" dirty="0" smtClean="0"/>
              <a:t>Race 12/118</a:t>
            </a:r>
          </a:p>
          <a:p>
            <a:endParaRPr lang="en-US" dirty="0" smtClean="0"/>
          </a:p>
          <a:p>
            <a:r>
              <a:rPr lang="en-US" dirty="0" smtClean="0"/>
              <a:t>Local 34/39</a:t>
            </a:r>
          </a:p>
          <a:p>
            <a:r>
              <a:rPr lang="en-US" dirty="0" smtClean="0"/>
              <a:t>National 1/39</a:t>
            </a:r>
          </a:p>
          <a:p>
            <a:r>
              <a:rPr lang="en-US" dirty="0" smtClean="0"/>
              <a:t>Global 4/39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people were not specific about scope and scale (79 unknown) </a:t>
            </a:r>
            <a:r>
              <a:rPr lang="mr-IN" dirty="0" smtClean="0"/>
              <a:t>–</a:t>
            </a:r>
            <a:r>
              <a:rPr lang="en-US" baseline="0" dirty="0" smtClean="0"/>
              <a:t> when they were, it was very clear LOCAL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0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Poverty 39/118</a:t>
            </a:r>
          </a:p>
          <a:p>
            <a:r>
              <a:rPr lang="en-US" dirty="0" smtClean="0"/>
              <a:t>Education 13/118</a:t>
            </a:r>
          </a:p>
          <a:p>
            <a:r>
              <a:rPr lang="en-US" dirty="0" smtClean="0"/>
              <a:t>Race 12/118</a:t>
            </a:r>
          </a:p>
          <a:p>
            <a:endParaRPr lang="en-US" dirty="0" smtClean="0"/>
          </a:p>
          <a:p>
            <a:r>
              <a:rPr lang="en-US" dirty="0" smtClean="0"/>
              <a:t>Local 34/39</a:t>
            </a:r>
          </a:p>
          <a:p>
            <a:r>
              <a:rPr lang="en-US" dirty="0" smtClean="0"/>
              <a:t>National 1/39</a:t>
            </a:r>
          </a:p>
          <a:p>
            <a:r>
              <a:rPr lang="en-US" dirty="0" smtClean="0"/>
              <a:t>Global 4/39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people were not specific about scope and scale (79 unknown) </a:t>
            </a:r>
            <a:r>
              <a:rPr lang="mr-IN" dirty="0" smtClean="0"/>
              <a:t>–</a:t>
            </a:r>
            <a:r>
              <a:rPr lang="en-US" baseline="0" dirty="0" smtClean="0"/>
              <a:t> when they were, it was very clear LOCAL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66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22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majority of the congregation is fairly inline with these percentages.  Two</a:t>
            </a:r>
            <a:r>
              <a:rPr lang="en-US" baseline="0" dirty="0" smtClean="0"/>
              <a:t> interesting standouts.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Family/Youth/Young Adult has</a:t>
            </a:r>
            <a:r>
              <a:rPr lang="en-US" baseline="0" dirty="0" smtClean="0"/>
              <a:t> historically been used in conjunction with Attendance and Growth = Vibrant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***Youth and their parents did not skew data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Family/Youth/Young Adult has</a:t>
            </a:r>
            <a:r>
              <a:rPr lang="en-US" baseline="0" dirty="0" smtClean="0"/>
              <a:t> historically been used in conjunction with Attendance and Growth = Vibrant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***Youth and their parents did not skew data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3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</a:t>
            </a:r>
            <a:r>
              <a:rPr lang="en-US" baseline="0" dirty="0" smtClean="0"/>
              <a:t> their response positive, negative, neutral?</a:t>
            </a:r>
          </a:p>
          <a:p>
            <a:r>
              <a:rPr lang="en-US" baseline="0" dirty="0" smtClean="0"/>
              <a:t>What was the core topic mentioned?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positive</a:t>
            </a:r>
          </a:p>
          <a:p>
            <a:r>
              <a:rPr lang="en-US" dirty="0" smtClean="0"/>
              <a:t>Negative: Status Quo, Lost, Cold, Not Diverse</a:t>
            </a:r>
          </a:p>
          <a:p>
            <a:r>
              <a:rPr lang="en-US" dirty="0" smtClean="0"/>
              <a:t>Positive: 272</a:t>
            </a:r>
          </a:p>
          <a:p>
            <a:pPr lvl="1"/>
            <a:r>
              <a:rPr lang="en-US" dirty="0" smtClean="0"/>
              <a:t>66 open and welcoming</a:t>
            </a:r>
          </a:p>
          <a:p>
            <a:pPr lvl="1"/>
            <a:r>
              <a:rPr lang="en-US" dirty="0" smtClean="0"/>
              <a:t>25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positive</a:t>
            </a:r>
          </a:p>
          <a:p>
            <a:r>
              <a:rPr lang="en-US" dirty="0" smtClean="0"/>
              <a:t>Negative: Status Quo, Lost, Cold, Not Diverse</a:t>
            </a:r>
          </a:p>
          <a:p>
            <a:r>
              <a:rPr lang="en-US" dirty="0" smtClean="0"/>
              <a:t>Positive: 272</a:t>
            </a:r>
          </a:p>
          <a:p>
            <a:pPr lvl="1"/>
            <a:r>
              <a:rPr lang="en-US" dirty="0" smtClean="0"/>
              <a:t>66 open and welcoming</a:t>
            </a:r>
          </a:p>
          <a:p>
            <a:pPr lvl="1"/>
            <a:r>
              <a:rPr lang="en-US" dirty="0" smtClean="0"/>
              <a:t>25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34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Status Quo</a:t>
            </a:r>
            <a:r>
              <a:rPr lang="en-US" baseline="0" dirty="0" smtClean="0"/>
              <a:t> can be positive or negative.  These are negative attributes.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***from one affinity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1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2/3 of negative sentiment from one class</a:t>
            </a:r>
          </a:p>
          <a:p>
            <a:r>
              <a:rPr lang="en-US" dirty="0" smtClean="0"/>
              <a:t>Youth and their Parents are overwhelmingly positive (recent transition)</a:t>
            </a:r>
          </a:p>
          <a:p>
            <a:r>
              <a:rPr lang="en-US" dirty="0" smtClean="0"/>
              <a:t>What PHPC gives you:</a:t>
            </a:r>
          </a:p>
          <a:p>
            <a:pPr lvl="1"/>
            <a:r>
              <a:rPr lang="en-US" dirty="0" smtClean="0"/>
              <a:t>Community 18/40</a:t>
            </a:r>
          </a:p>
          <a:p>
            <a:r>
              <a:rPr lang="en-US" dirty="0" smtClean="0"/>
              <a:t>Adjectives</a:t>
            </a:r>
          </a:p>
          <a:p>
            <a:pPr lvl="1"/>
            <a:r>
              <a:rPr lang="en-US" dirty="0" smtClean="0"/>
              <a:t>Open and Welcoming 40/182</a:t>
            </a:r>
          </a:p>
          <a:p>
            <a:pPr lvl="1"/>
            <a:r>
              <a:rPr lang="en-US" dirty="0" smtClean="0"/>
              <a:t>Active 14/182</a:t>
            </a:r>
          </a:p>
          <a:p>
            <a:pPr lvl="1"/>
            <a:r>
              <a:rPr lang="en-US" dirty="0" smtClean="0"/>
              <a:t>Cold 12/182 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8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2/3 of negative sentiment from one class</a:t>
            </a:r>
          </a:p>
          <a:p>
            <a:r>
              <a:rPr lang="en-US" dirty="0" smtClean="0"/>
              <a:t>Youth and their Parents are overwhelmingly positive (recent transition)</a:t>
            </a:r>
          </a:p>
          <a:p>
            <a:r>
              <a:rPr lang="en-US" dirty="0" smtClean="0"/>
              <a:t>What PHPC gives you:</a:t>
            </a:r>
          </a:p>
          <a:p>
            <a:pPr lvl="1"/>
            <a:r>
              <a:rPr lang="en-US" dirty="0" smtClean="0"/>
              <a:t>Community 18/40</a:t>
            </a:r>
          </a:p>
          <a:p>
            <a:r>
              <a:rPr lang="en-US" dirty="0" smtClean="0"/>
              <a:t>Adjectives</a:t>
            </a:r>
          </a:p>
          <a:p>
            <a:pPr lvl="1"/>
            <a:r>
              <a:rPr lang="en-US" dirty="0" smtClean="0"/>
              <a:t>Open and Welcoming 40/182</a:t>
            </a:r>
          </a:p>
          <a:p>
            <a:pPr lvl="1"/>
            <a:r>
              <a:rPr lang="en-US" dirty="0" smtClean="0"/>
              <a:t>Active 14/182</a:t>
            </a:r>
          </a:p>
          <a:p>
            <a:pPr lvl="1"/>
            <a:r>
              <a:rPr lang="en-US" dirty="0" smtClean="0"/>
              <a:t>Cold 12/182 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4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2/3 of negative sentiment from one class</a:t>
            </a:r>
          </a:p>
          <a:p>
            <a:r>
              <a:rPr lang="en-US" dirty="0" smtClean="0"/>
              <a:t>Youth and their Parents are overwhelmingly positive (recent transition)</a:t>
            </a:r>
          </a:p>
          <a:p>
            <a:r>
              <a:rPr lang="en-US" dirty="0" smtClean="0"/>
              <a:t>What PHPC gives you:</a:t>
            </a:r>
          </a:p>
          <a:p>
            <a:pPr lvl="1"/>
            <a:r>
              <a:rPr lang="en-US" dirty="0" smtClean="0"/>
              <a:t>Community 18/40</a:t>
            </a:r>
          </a:p>
          <a:p>
            <a:r>
              <a:rPr lang="en-US" dirty="0" smtClean="0"/>
              <a:t>Adjectives</a:t>
            </a:r>
          </a:p>
          <a:p>
            <a:pPr lvl="1"/>
            <a:r>
              <a:rPr lang="en-US" dirty="0" smtClean="0"/>
              <a:t>Open and Welcoming 40/182</a:t>
            </a:r>
          </a:p>
          <a:p>
            <a:pPr lvl="1"/>
            <a:r>
              <a:rPr lang="en-US" dirty="0" smtClean="0"/>
              <a:t>Active 14/182</a:t>
            </a:r>
          </a:p>
          <a:p>
            <a:pPr lvl="1"/>
            <a:r>
              <a:rPr lang="en-US" dirty="0" smtClean="0"/>
              <a:t>Cold 12/182 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3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2/3 of negative sentiment from one class</a:t>
            </a:r>
          </a:p>
          <a:p>
            <a:r>
              <a:rPr lang="en-US" dirty="0" smtClean="0"/>
              <a:t>Youth and their Parents are overwhelmingly positive (recent transition)</a:t>
            </a:r>
          </a:p>
          <a:p>
            <a:r>
              <a:rPr lang="en-US" dirty="0" smtClean="0"/>
              <a:t>What PHPC gives you:</a:t>
            </a:r>
          </a:p>
          <a:p>
            <a:pPr lvl="1"/>
            <a:r>
              <a:rPr lang="en-US" dirty="0" smtClean="0"/>
              <a:t>Community 18/40</a:t>
            </a:r>
          </a:p>
          <a:p>
            <a:r>
              <a:rPr lang="en-US" dirty="0" smtClean="0"/>
              <a:t>Adjectives</a:t>
            </a:r>
          </a:p>
          <a:p>
            <a:pPr lvl="1"/>
            <a:r>
              <a:rPr lang="en-US" dirty="0" smtClean="0"/>
              <a:t>Open and Welcoming 40/182</a:t>
            </a:r>
          </a:p>
          <a:p>
            <a:pPr lvl="1"/>
            <a:r>
              <a:rPr lang="en-US" dirty="0" smtClean="0"/>
              <a:t>Active 14/182</a:t>
            </a:r>
          </a:p>
          <a:p>
            <a:pPr lvl="1"/>
            <a:r>
              <a:rPr lang="en-US" dirty="0" smtClean="0"/>
              <a:t>Cold 12/182 **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B100E-020F-B54B-8D9A-90295E2ACE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5056909"/>
          </a:xfrm>
          <a:prstGeom prst="rect">
            <a:avLst/>
          </a:prstGeom>
          <a:solidFill>
            <a:srgbClr val="152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4582"/>
            <a:ext cx="9144000" cy="2387600"/>
          </a:xfrm>
        </p:spPr>
        <p:txBody>
          <a:bodyPr anchor="b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022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6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1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93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52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44582"/>
            <a:ext cx="9144000" cy="2387600"/>
          </a:xfrm>
        </p:spPr>
        <p:txBody>
          <a:bodyPr anchor="b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12192000" cy="1690689"/>
          </a:xfrm>
          <a:prstGeom prst="rect">
            <a:avLst/>
          </a:prstGeom>
          <a:solidFill>
            <a:srgbClr val="1522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8467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6835"/>
            <a:ext cx="10515600" cy="378012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9822873" y="365125"/>
            <a:ext cx="2127864" cy="9941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PRELIM</a:t>
            </a:r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ARY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1879293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1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2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6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4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5224D"/>
          </a:solidFill>
          <a:latin typeface="Raleway Heavy" charset="0"/>
          <a:ea typeface="Raleway Heavy" charset="0"/>
          <a:cs typeface="Raleway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4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sense </a:t>
            </a:r>
            <a:br>
              <a:rPr lang="en-US" dirty="0" smtClean="0"/>
            </a:br>
            <a:r>
              <a:rPr lang="en-US" dirty="0" smtClean="0"/>
              <a:t>of the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latin typeface="Avenir Heavy" charset="0"/>
                <a:ea typeface="Avenir Heavy" charset="0"/>
                <a:cs typeface="Avenir Heavy" charset="0"/>
              </a:rPr>
              <a:t>2018 LISTENING </a:t>
            </a: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SESSIONS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913191">
            <a:off x="607125" y="1459488"/>
            <a:ext cx="4056122" cy="12964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PRELIMINARY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REPORT</a:t>
            </a:r>
            <a:endParaRPr lang="en-US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65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540990"/>
              </p:ext>
            </p:extLst>
          </p:nvPr>
        </p:nvGraphicFramePr>
        <p:xfrm>
          <a:off x="838200" y="2027572"/>
          <a:ext cx="1051560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7726" y="2301774"/>
            <a:ext cx="232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venir Heavy" charset="0"/>
                <a:ea typeface="Avenir Heavy" charset="0"/>
                <a:cs typeface="Avenir Heavy" charset="0"/>
              </a:rPr>
              <a:t>OPEN AND WELCOMING</a:t>
            </a:r>
          </a:p>
          <a:p>
            <a:pPr algn="ctr"/>
            <a:r>
              <a:rPr lang="en-US" sz="2400" b="1" dirty="0" smtClean="0">
                <a:latin typeface="Avenir Heavy" charset="0"/>
                <a:ea typeface="Avenir Heavy" charset="0"/>
                <a:cs typeface="Avenir Heavy" charset="0"/>
              </a:rPr>
              <a:t>24%</a:t>
            </a:r>
            <a:endParaRPr lang="en-US" sz="2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7726" y="4270709"/>
            <a:ext cx="2326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venir Heavy" charset="0"/>
                <a:ea typeface="Avenir Heavy" charset="0"/>
                <a:cs typeface="Avenir Heavy" charset="0"/>
              </a:rPr>
              <a:t>COMMUNITY</a:t>
            </a:r>
          </a:p>
          <a:p>
            <a:pPr algn="ctr"/>
            <a:r>
              <a:rPr lang="en-US" sz="2400" b="1" dirty="0" smtClean="0">
                <a:latin typeface="Avenir Heavy" charset="0"/>
                <a:ea typeface="Avenir Heavy" charset="0"/>
                <a:cs typeface="Avenir Heavy" charset="0"/>
              </a:rPr>
              <a:t>9%</a:t>
            </a:r>
            <a:endParaRPr lang="en-US" sz="24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890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 b="7880"/>
          <a:stretch/>
        </p:blipFill>
        <p:spPr>
          <a:xfrm>
            <a:off x="-62706" y="1690688"/>
            <a:ext cx="12254706" cy="604962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67074" y="2557256"/>
            <a:ext cx="4251158" cy="3780127"/>
          </a:xfrm>
          <a:solidFill>
            <a:schemeClr val="bg1">
              <a:alpha val="77000"/>
            </a:schemeClr>
          </a:solidFill>
        </p:spPr>
        <p:txBody>
          <a:bodyPr lIns="365760" tIns="182880" rIns="365760" bIns="365760" anchor="ctr"/>
          <a:lstStyle/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Status Quo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Lost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Cold</a:t>
            </a:r>
          </a:p>
          <a:p>
            <a:pPr marL="0" lv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dirty="0" smtClean="0"/>
              <a:t>Not Diverse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53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SENTIMENTS</a:t>
            </a:r>
            <a:endParaRPr lang="en-US" dirty="0"/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2/3 Negative comes from one class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Youth and their Parents are overwhelmingly positive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9413799" y="3753853"/>
            <a:ext cx="818147" cy="8181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32404" y="2830523"/>
            <a:ext cx="158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1800000" lon="2400000" rev="1800000"/>
              </a:camera>
              <a:lightRig rig="threePt" dir="t"/>
            </a:scene3d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028700" dir="19140000" algn="tl" rotWithShape="0">
                    <a:srgbClr val="15224D">
                      <a:alpha val="40000"/>
                    </a:srgbClr>
                  </a:outerShdw>
                </a:effectLst>
              </a:rPr>
              <a:t>skew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028700" dir="19140000" algn="tl" rotWithShape="0">
                  <a:srgbClr val="15224D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5054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58557"/>
            <a:ext cx="6096000" cy="907941"/>
          </a:xfrm>
        </p:spPr>
        <p:txBody>
          <a:bodyPr t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PHPC gives you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31946" y="5951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58061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36" y="3819084"/>
            <a:ext cx="168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45%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593" y="5951621"/>
            <a:ext cx="39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Community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13273595" y="1958557"/>
            <a:ext cx="6096000" cy="90794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Adjectives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67956157"/>
              </p:ext>
            </p:extLst>
          </p:nvPr>
        </p:nvGraphicFramePr>
        <p:xfrm>
          <a:off x="12820743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770774" y="2879306"/>
            <a:ext cx="299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Open and 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Welcoming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22%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70774" y="4209004"/>
            <a:ext cx="3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Active - 8%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70774" y="4880257"/>
            <a:ext cx="3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Cold </a:t>
            </a:r>
            <a:r>
              <a:rPr lang="mr-IN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–</a:t>
            </a:r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 7%*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942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58557"/>
            <a:ext cx="6096000" cy="907941"/>
          </a:xfrm>
        </p:spPr>
        <p:txBody>
          <a:bodyPr t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PHPC gives you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31946" y="5951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658061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36" y="3819084"/>
            <a:ext cx="168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45%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593" y="5951621"/>
            <a:ext cx="3926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Community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0" y="1958557"/>
            <a:ext cx="6096000" cy="90794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Adjectives</a:t>
            </a:r>
            <a:endParaRPr lang="en-US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5643148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593179" y="2879306"/>
            <a:ext cx="299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Open and 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Welcoming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22%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3179" y="4209004"/>
            <a:ext cx="3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Active - 8%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93179" y="4880257"/>
            <a:ext cx="3134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Cold </a:t>
            </a:r>
            <a:r>
              <a:rPr lang="mr-IN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–</a:t>
            </a:r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 7%*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859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1120183" y="1958557"/>
            <a:ext cx="6096000" cy="907941"/>
          </a:xfrm>
        </p:spPr>
        <p:txBody>
          <a:bodyPr tIns="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PHPC gives you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31946" y="59516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63871239"/>
              </p:ext>
            </p:extLst>
          </p:nvPr>
        </p:nvGraphicFramePr>
        <p:xfrm>
          <a:off x="-10462122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8884647" y="3819084"/>
            <a:ext cx="1684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45%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663209"/>
            <a:ext cx="3516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Community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-5024183" y="1958557"/>
            <a:ext cx="6096000" cy="907941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Adjectives</a:t>
            </a:r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30182818"/>
              </p:ext>
            </p:extLst>
          </p:nvPr>
        </p:nvGraphicFramePr>
        <p:xfrm>
          <a:off x="-5477035" y="2765035"/>
          <a:ext cx="4779879" cy="318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38200" y="3429000"/>
            <a:ext cx="5999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Open and Welcoming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209004"/>
            <a:ext cx="3243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Active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9394" y="5782344"/>
            <a:ext cx="306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Cold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57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Transforming </a:t>
            </a:r>
            <a:br>
              <a:rPr lang="en-US" dirty="0" smtClean="0"/>
            </a:br>
            <a:r>
              <a:rPr lang="en-US" dirty="0" smtClean="0"/>
              <a:t>the World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DIG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653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What’s an area of need in the world? 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Could/should </a:t>
            </a:r>
            <a:r>
              <a:rPr lang="en-US" dirty="0"/>
              <a:t>PHPC address it?</a:t>
            </a:r>
          </a:p>
        </p:txBody>
      </p:sp>
    </p:spTree>
    <p:extLst>
      <p:ext uri="{BB962C8B-B14F-4D97-AF65-F5344CB8AC3E}">
        <p14:creationId xmlns:p14="http://schemas.microsoft.com/office/powerpoint/2010/main" val="903445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4541"/>
            <a:ext cx="6096000" cy="582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Area </a:t>
            </a:r>
            <a:r>
              <a:rPr lang="en-US" smtClean="0"/>
              <a:t>of Need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53556683"/>
              </p:ext>
            </p:extLst>
          </p:nvPr>
        </p:nvGraphicFramePr>
        <p:xfrm>
          <a:off x="550819" y="2866941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10" y="4916653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Poverty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39%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00032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Education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835" y="2613423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Race</a:t>
            </a:r>
          </a:p>
          <a:p>
            <a:pPr algn="r"/>
            <a:r>
              <a:rPr lang="en-US" sz="2000" b="1" dirty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9</a:t>
            </a:r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4377413"/>
              </p:ext>
            </p:extLst>
          </p:nvPr>
        </p:nvGraphicFramePr>
        <p:xfrm>
          <a:off x="13348657" y="2866940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12994105" y="2278813"/>
            <a:ext cx="6095999" cy="58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10882" y="4142079"/>
            <a:ext cx="322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Local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50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4541"/>
            <a:ext cx="6096000" cy="582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Area </a:t>
            </a:r>
            <a:r>
              <a:rPr lang="en-US" smtClean="0"/>
              <a:t>of Need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/>
        </p:nvGraphicFramePr>
        <p:xfrm>
          <a:off x="550819" y="2866941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710" y="4916653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Poverty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39%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00032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Education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835" y="2613423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Race</a:t>
            </a:r>
          </a:p>
          <a:p>
            <a:pPr algn="r"/>
            <a:r>
              <a:rPr lang="en-US" sz="2000" b="1" dirty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9</a:t>
            </a:r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6450552" y="2866940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2278813"/>
            <a:ext cx="6095999" cy="58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2777" y="4142079"/>
            <a:ext cx="322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Local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812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Divide the congregation into affinity groups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Schedule and complete listening sessions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Analyze data for common themes, and sentiment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569719" y="4281054"/>
            <a:ext cx="7855527" cy="1343275"/>
            <a:chOff x="1413164" y="4281054"/>
            <a:chExt cx="7855527" cy="1343275"/>
          </a:xfrm>
        </p:grpSpPr>
        <p:sp>
          <p:nvSpPr>
            <p:cNvPr id="6" name="TextBox 5"/>
            <p:cNvSpPr txBox="1"/>
            <p:nvPr/>
          </p:nvSpPr>
          <p:spPr>
            <a:xfrm>
              <a:off x="1413164" y="4281054"/>
              <a:ext cx="785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One </a:t>
              </a:r>
              <a:r>
                <a:rPr lang="en-US" b="1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remaining session 4/9</a:t>
              </a:r>
              <a:endParaRPr lang="en-US" b="1">
                <a:solidFill>
                  <a:srgbClr val="15224D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3164" y="5254997"/>
              <a:ext cx="785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This report does </a:t>
              </a:r>
              <a:r>
                <a:rPr lang="en-US" b="1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not include 3/11 session</a:t>
              </a:r>
              <a:endParaRPr lang="en-US" b="1">
                <a:solidFill>
                  <a:srgbClr val="15224D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57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191999" y="2284541"/>
            <a:ext cx="6096000" cy="58240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Area </a:t>
            </a:r>
            <a:r>
              <a:rPr lang="en-US" smtClean="0"/>
              <a:t>of Need</a:t>
            </a:r>
            <a:endParaRPr lang="en-US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6190640"/>
              </p:ext>
            </p:extLst>
          </p:nvPr>
        </p:nvGraphicFramePr>
        <p:xfrm>
          <a:off x="-11641180" y="2866941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8834" y="4029195"/>
            <a:ext cx="5317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Poverty</a:t>
            </a:r>
            <a:endParaRPr lang="en-US" sz="4000" b="1" dirty="0" smtClean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8834" y="3321309"/>
            <a:ext cx="531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Education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834" y="2613423"/>
            <a:ext cx="531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Race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84723013"/>
              </p:ext>
            </p:extLst>
          </p:nvPr>
        </p:nvGraphicFramePr>
        <p:xfrm>
          <a:off x="-5741447" y="2866940"/>
          <a:ext cx="5348914" cy="356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-6095999" y="2278813"/>
            <a:ext cx="6095999" cy="5824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2777" y="3167420"/>
            <a:ext cx="3224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Local</a:t>
            </a:r>
            <a:endParaRPr lang="en-US" sz="6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94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5" b="32641"/>
          <a:stretch/>
        </p:blipFill>
        <p:spPr>
          <a:xfrm>
            <a:off x="1" y="1690687"/>
            <a:ext cx="12192000" cy="516731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Transforming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99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DIG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233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What hymns, stories, or scriptures inform your faith</a:t>
            </a:r>
            <a:r>
              <a:rPr lang="en-US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en-US" dirty="0"/>
              <a:t>What growth opportunities would you like to participate in?</a:t>
            </a:r>
          </a:p>
        </p:txBody>
      </p:sp>
    </p:spTree>
    <p:extLst>
      <p:ext uri="{BB962C8B-B14F-4D97-AF65-F5344CB8AC3E}">
        <p14:creationId xmlns:p14="http://schemas.microsoft.com/office/powerpoint/2010/main" val="9489093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25690576"/>
              </p:ext>
            </p:extLst>
          </p:nvPr>
        </p:nvGraphicFramePr>
        <p:xfrm>
          <a:off x="3101902" y="27111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9071" y="3729535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Song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847" y="5995357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Scripture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35%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801652"/>
            <a:ext cx="862050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smtClean="0">
                <a:latin typeface="Avenir Roman" charset="0"/>
                <a:ea typeface="Avenir Roman" charset="0"/>
                <a:cs typeface="Avenir Roman" charset="0"/>
              </a:rPr>
              <a:t>What hymns, stories, or scriptures inform your faith?</a:t>
            </a:r>
            <a:endParaRPr lang="en-US" sz="2800" dirty="0" smtClean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83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26020554"/>
              </p:ext>
            </p:extLst>
          </p:nvPr>
        </p:nvGraphicFramePr>
        <p:xfrm>
          <a:off x="3101902" y="27111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30018" y="3259868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Worship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21%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847" y="5995357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Service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40%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1801652"/>
            <a:ext cx="9821791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smtClean="0">
                <a:latin typeface="Avenir Roman" charset="0"/>
                <a:ea typeface="Avenir Roman" charset="0"/>
                <a:cs typeface="Avenir Roman" charset="0"/>
              </a:rPr>
              <a:t>What growth opportunities would you like to participate in?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18" y="5518918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Study</a:t>
            </a:r>
          </a:p>
          <a:p>
            <a:pPr algn="r"/>
            <a:r>
              <a:rPr lang="en-US" sz="2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7955" y="2772185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Prayer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16%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3529483"/>
              </p:ext>
            </p:extLst>
          </p:nvPr>
        </p:nvGraphicFramePr>
        <p:xfrm>
          <a:off x="-6230783" y="28635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6863614" y="3881935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Song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732838" y="6147757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Scripture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35%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59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1340347"/>
              </p:ext>
            </p:extLst>
          </p:nvPr>
        </p:nvGraphicFramePr>
        <p:xfrm>
          <a:off x="6203806" y="27111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31922" y="3259868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Worship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21%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1751" y="5995357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Service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40%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01652"/>
            <a:ext cx="6096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What they are doing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1922" y="5518918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Study</a:t>
            </a:r>
          </a:p>
          <a:p>
            <a:pPr algn="r"/>
            <a:r>
              <a:rPr lang="en-US" sz="2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9859" y="2772185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Prayer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16%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638189652"/>
              </p:ext>
            </p:extLst>
          </p:nvPr>
        </p:nvGraphicFramePr>
        <p:xfrm>
          <a:off x="43637" y="26984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589194" y="3716835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Song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1582" y="5982657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Scripture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35%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1" y="1801652"/>
            <a:ext cx="6096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smtClean="0">
                <a:latin typeface="Avenir Roman" charset="0"/>
                <a:ea typeface="Avenir Roman" charset="0"/>
                <a:cs typeface="Avenir Roman" charset="0"/>
              </a:rPr>
              <a:t>What they want to do more of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62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Disciples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2909818"/>
              </p:ext>
            </p:extLst>
          </p:nvPr>
        </p:nvGraphicFramePr>
        <p:xfrm>
          <a:off x="75721" y="2711113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96163" y="3259868"/>
            <a:ext cx="149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Worship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3666" y="5995357"/>
            <a:ext cx="149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Service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-6529138" y="1804009"/>
            <a:ext cx="6096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What they are doing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96163" y="5518918"/>
            <a:ext cx="149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Study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1774" y="2772185"/>
            <a:ext cx="1490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Prayer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772060801"/>
              </p:ext>
            </p:extLst>
          </p:nvPr>
        </p:nvGraphicFramePr>
        <p:xfrm>
          <a:off x="-6485501" y="2865870"/>
          <a:ext cx="5988195" cy="399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7118332" y="3884292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Song</a:t>
            </a:r>
          </a:p>
          <a:p>
            <a:pPr algn="r"/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38%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87556" y="6150114"/>
            <a:ext cx="149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Scripture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35%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75176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What they want to do more of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97208"/>
            <a:ext cx="6096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Avenir Roman" charset="0"/>
                <a:ea typeface="Avenir Roman" charset="0"/>
                <a:cs typeface="Avenir Roman" charset="0"/>
              </a:rPr>
              <a:t>Demographic Observations</a:t>
            </a:r>
            <a:endParaRPr lang="en-US" sz="28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1421" y="2908072"/>
            <a:ext cx="385010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New Members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86735" y="2551978"/>
            <a:ext cx="1652337" cy="1420075"/>
            <a:chOff x="9978189" y="2551978"/>
            <a:chExt cx="1652337" cy="1420075"/>
          </a:xfrm>
        </p:grpSpPr>
        <p:sp>
          <p:nvSpPr>
            <p:cNvPr id="18" name="TextBox 17"/>
            <p:cNvSpPr txBox="1"/>
            <p:nvPr/>
          </p:nvSpPr>
          <p:spPr>
            <a:xfrm>
              <a:off x="10059232" y="3571943"/>
              <a:ext cx="149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Raleway" charset="0"/>
                  <a:ea typeface="Raleway" charset="0"/>
                  <a:cs typeface="Raleway" charset="0"/>
                </a:rPr>
                <a:t>Service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978189" y="2551978"/>
              <a:ext cx="165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/>
                  </a:solidFill>
                  <a:latin typeface="Raleway" charset="0"/>
                  <a:ea typeface="Raleway" charset="0"/>
                  <a:cs typeface="Raleway" charset="0"/>
                </a:rPr>
                <a:t>35%</a:t>
              </a:r>
              <a:endParaRPr lang="en-US" sz="6000" b="1" dirty="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21420" y="4507992"/>
            <a:ext cx="385010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Youth</a:t>
            </a:r>
            <a:endParaRPr lang="en-US" sz="4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79694" y="4289480"/>
            <a:ext cx="1652337" cy="1339865"/>
            <a:chOff x="9978189" y="2632188"/>
            <a:chExt cx="1652337" cy="1339865"/>
          </a:xfrm>
        </p:grpSpPr>
        <p:sp>
          <p:nvSpPr>
            <p:cNvPr id="22" name="TextBox 21"/>
            <p:cNvSpPr txBox="1"/>
            <p:nvPr/>
          </p:nvSpPr>
          <p:spPr>
            <a:xfrm>
              <a:off x="10059232" y="3571943"/>
              <a:ext cx="149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Prayer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978189" y="2632188"/>
              <a:ext cx="165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5"/>
                  </a:solidFill>
                  <a:latin typeface="Raleway" charset="0"/>
                  <a:ea typeface="Raleway" charset="0"/>
                  <a:cs typeface="Raleway" charset="0"/>
                </a:rPr>
                <a:t>22%</a:t>
              </a:r>
              <a:endParaRPr lang="en-US" sz="6000" b="1" dirty="0">
                <a:solidFill>
                  <a:schemeClr val="accent5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09437" y="4289480"/>
            <a:ext cx="1652337" cy="1339865"/>
            <a:chOff x="9978189" y="2632188"/>
            <a:chExt cx="1652337" cy="1339865"/>
          </a:xfrm>
        </p:grpSpPr>
        <p:sp>
          <p:nvSpPr>
            <p:cNvPr id="25" name="TextBox 24"/>
            <p:cNvSpPr txBox="1"/>
            <p:nvPr/>
          </p:nvSpPr>
          <p:spPr>
            <a:xfrm>
              <a:off x="10059232" y="3571943"/>
              <a:ext cx="149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15224D"/>
                  </a:solidFill>
                  <a:latin typeface="Raleway" charset="0"/>
                  <a:ea typeface="Raleway" charset="0"/>
                  <a:cs typeface="Raleway" charset="0"/>
                </a:rPr>
                <a:t>Scripture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978189" y="2632188"/>
              <a:ext cx="16523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rgbClr val="15224D"/>
                  </a:solidFill>
                  <a:latin typeface="Raleway" charset="0"/>
                  <a:ea typeface="Raleway" charset="0"/>
                  <a:cs typeface="Raleway" charset="0"/>
                </a:rPr>
                <a:t>22%</a:t>
              </a:r>
              <a:endParaRPr lang="en-US" sz="6000" b="1" dirty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724818" y="5512234"/>
            <a:ext cx="1837043" cy="1323823"/>
            <a:chOff x="9978189" y="2648230"/>
            <a:chExt cx="1837043" cy="1323823"/>
          </a:xfrm>
        </p:grpSpPr>
        <p:sp>
          <p:nvSpPr>
            <p:cNvPr id="28" name="TextBox 27"/>
            <p:cNvSpPr txBox="1"/>
            <p:nvPr/>
          </p:nvSpPr>
          <p:spPr>
            <a:xfrm>
              <a:off x="10059232" y="3571943"/>
              <a:ext cx="14902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  <a:latin typeface="Raleway" charset="0"/>
                  <a:ea typeface="Raleway" charset="0"/>
                  <a:cs typeface="Raleway" charset="0"/>
                </a:rPr>
                <a:t>Service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978189" y="2648230"/>
              <a:ext cx="18370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accent2"/>
                  </a:solidFill>
                  <a:latin typeface="Raleway" charset="0"/>
                  <a:ea typeface="Raleway" charset="0"/>
                  <a:cs typeface="Raleway" charset="0"/>
                </a:rPr>
                <a:t>38%</a:t>
              </a:r>
              <a:endParaRPr lang="en-US" sz="6000" b="1" dirty="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6466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Dream or Prayer </a:t>
            </a:r>
            <a:br>
              <a:rPr lang="en-US" dirty="0" smtClean="0"/>
            </a:br>
            <a:r>
              <a:rPr lang="en-US" dirty="0" smtClean="0"/>
              <a:t>for PHPC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DIG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80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or Prayer for PHPC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6466272"/>
              </p:ext>
            </p:extLst>
          </p:nvPr>
        </p:nvGraphicFramePr>
        <p:xfrm>
          <a:off x="2466796" y="1825611"/>
          <a:ext cx="7356077" cy="490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17307" y="2236857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Family/Youth/Young Adults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22%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4296" y="4012504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Welcoming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11%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7307" y="5434208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Service and Mission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607" y="6142094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Attendance and Growth</a:t>
            </a:r>
            <a:endParaRPr lang="en-US" sz="2000" b="1" dirty="0" smtClean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216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Divide the congregation into affinity groups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Schedule and complete listening sessions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Analyze data for common themes, and sentiment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57340" y="4281054"/>
            <a:ext cx="7855527" cy="1343275"/>
            <a:chOff x="1413164" y="4281054"/>
            <a:chExt cx="7855527" cy="1343275"/>
          </a:xfrm>
        </p:grpSpPr>
        <p:sp>
          <p:nvSpPr>
            <p:cNvPr id="6" name="TextBox 5"/>
            <p:cNvSpPr txBox="1"/>
            <p:nvPr/>
          </p:nvSpPr>
          <p:spPr>
            <a:xfrm>
              <a:off x="1413164" y="4281054"/>
              <a:ext cx="785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One remaining session 4/9</a:t>
              </a:r>
              <a:endParaRPr lang="en-US" b="1" dirty="0">
                <a:solidFill>
                  <a:srgbClr val="15224D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3164" y="5254997"/>
              <a:ext cx="7855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This report does </a:t>
              </a:r>
              <a:r>
                <a:rPr lang="en-US" b="1" smtClean="0">
                  <a:solidFill>
                    <a:srgbClr val="15224D"/>
                  </a:solidFill>
                  <a:latin typeface="Avenir Heavy" charset="0"/>
                  <a:ea typeface="Avenir Heavy" charset="0"/>
                  <a:cs typeface="Avenir Heavy" charset="0"/>
                </a:rPr>
                <a:t>not include 3/11 session</a:t>
              </a:r>
              <a:endParaRPr lang="en-US" b="1">
                <a:solidFill>
                  <a:srgbClr val="15224D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1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or Prayer for PHPC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466796" y="1825611"/>
          <a:ext cx="7356077" cy="490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307" y="3231557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Family/Youth/Young Adults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22%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4296" y="4012504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Welcoming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11%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7307" y="5434208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Service and Mission</a:t>
            </a: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307" y="2232151"/>
            <a:ext cx="383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Attendance and Growth</a:t>
            </a:r>
            <a:endParaRPr lang="en-US" sz="2000" b="1" dirty="0" smtClean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  <a:p>
            <a:r>
              <a:rPr lang="en-US" sz="2000" b="1" dirty="0" smtClean="0">
                <a:solidFill>
                  <a:srgbClr val="15224D"/>
                </a:solidFill>
                <a:latin typeface="Raleway" charset="0"/>
                <a:ea typeface="Raleway" charset="0"/>
                <a:cs typeface="Raleway" charset="0"/>
              </a:rPr>
              <a:t>10%</a:t>
            </a:r>
            <a:endParaRPr lang="en-US" sz="2000" b="1" dirty="0">
              <a:solidFill>
                <a:srgbClr val="15224D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37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 or Prayer for PHPC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873" y="2590800"/>
            <a:ext cx="3818591" cy="2469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07" y="2400299"/>
            <a:ext cx="3108325" cy="31083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0" y="5340506"/>
            <a:ext cx="6096000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ACTIVE &amp; ENGAGED</a:t>
            </a:r>
            <a:endParaRPr lang="en-US" sz="40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340506"/>
            <a:ext cx="6096000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 smtClean="0">
                <a:solidFill>
                  <a:schemeClr val="accent1"/>
                </a:solidFill>
                <a:latin typeface="Raleway" charset="0"/>
                <a:ea typeface="Raleway" charset="0"/>
                <a:cs typeface="Raleway" charset="0"/>
              </a:rPr>
              <a:t>VIBRANT &amp; DIVERSE</a:t>
            </a:r>
            <a:endParaRPr lang="en-US" sz="4000" b="1" dirty="0">
              <a:solidFill>
                <a:schemeClr val="accent1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98" y="2993627"/>
            <a:ext cx="1663701" cy="16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8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2" b="2192"/>
          <a:stretch/>
        </p:blipFill>
        <p:spPr>
          <a:xfrm>
            <a:off x="-9394" y="0"/>
            <a:ext cx="12201394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3743182"/>
            <a:ext cx="9144000" cy="2387600"/>
          </a:xfrm>
        </p:spPr>
        <p:txBody>
          <a:bodyPr/>
          <a:lstStyle/>
          <a:p>
            <a:r>
              <a:rPr lang="en-US" dirty="0" smtClean="0"/>
              <a:t>2018 </a:t>
            </a:r>
            <a:br>
              <a:rPr lang="en-US" dirty="0" smtClean="0"/>
            </a:br>
            <a:r>
              <a:rPr lang="en-US" dirty="0" smtClean="0"/>
              <a:t>LISTENING SESSIONS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913191">
            <a:off x="4067938" y="1026292"/>
            <a:ext cx="4056122" cy="12964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PRELIMINARY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rPr>
              <a:t>REPORT</a:t>
            </a:r>
            <a:endParaRPr lang="en-US" sz="2800" b="1" dirty="0">
              <a:solidFill>
                <a:schemeClr val="bg1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3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mr-IN" dirty="0" smtClean="0"/>
              <a:t>–</a:t>
            </a:r>
            <a:r>
              <a:rPr lang="en-US" dirty="0" smtClean="0"/>
              <a:t>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Ensure the representative affinity groups have been interviewed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Complete analysis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Make final recommendations </a:t>
            </a:r>
            <a:r>
              <a:rPr lang="mr-IN" dirty="0" smtClean="0"/>
              <a:t>–</a:t>
            </a:r>
            <a:r>
              <a:rPr lang="en-US" dirty="0" smtClean="0"/>
              <a:t> vision statement foundation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Report to the congregation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Affinity Groups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0834"/>
              </p:ext>
            </p:extLst>
          </p:nvPr>
        </p:nvGraphicFramePr>
        <p:xfrm>
          <a:off x="1945105" y="2413167"/>
          <a:ext cx="7567863" cy="4079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6937"/>
                <a:gridCol w="1700463"/>
                <a:gridCol w="1700463"/>
              </a:tblGrid>
              <a:tr h="370840">
                <a:tc>
                  <a:txBody>
                    <a:bodyPr/>
                    <a:lstStyle/>
                    <a:p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COMPLETED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IN REPORT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Faith Bible Discovery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Four Retirement Facilities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Men’s Breakfast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Mission and Outreach Teams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New Members 2016-17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Sanctuary Choir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venir Heavy" charset="0"/>
                          <a:ea typeface="Avenir Heavy" charset="0"/>
                          <a:cs typeface="Avenir Heavy" charset="0"/>
                        </a:rPr>
                        <a:t>Youth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Youth Parents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Families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Young Adults</a:t>
                      </a:r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2817627"/>
            <a:ext cx="369051" cy="313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3183045"/>
            <a:ext cx="369051" cy="313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3548463"/>
            <a:ext cx="369051" cy="3131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3916534"/>
            <a:ext cx="369051" cy="3131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4296220"/>
            <a:ext cx="369051" cy="313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4669160"/>
            <a:ext cx="369051" cy="3131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5042100"/>
            <a:ext cx="369051" cy="3131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829" y="5416917"/>
            <a:ext cx="369051" cy="3131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2817627"/>
            <a:ext cx="369051" cy="3131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3183045"/>
            <a:ext cx="369051" cy="3131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3548463"/>
            <a:ext cx="369051" cy="31313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3916534"/>
            <a:ext cx="369051" cy="3131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4296220"/>
            <a:ext cx="369051" cy="3131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4669160"/>
            <a:ext cx="369051" cy="313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5042100"/>
            <a:ext cx="369051" cy="3131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643" y="5416917"/>
            <a:ext cx="369051" cy="3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4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</a:t>
            </a:r>
            <a:r>
              <a:rPr lang="mr-IN" dirty="0" smtClean="0"/>
              <a:t>–</a:t>
            </a:r>
            <a:r>
              <a:rPr lang="en-US" dirty="0" smtClean="0"/>
              <a:t> 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Ensure the representative affinity groups have been interviewed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Complete analysis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Make final recommendations </a:t>
            </a:r>
            <a:r>
              <a:rPr lang="mr-IN" dirty="0" smtClean="0"/>
              <a:t>–</a:t>
            </a:r>
            <a:r>
              <a:rPr lang="en-US" dirty="0" smtClean="0"/>
              <a:t> vision statement foundation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Report to the congregation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LET’S DIG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97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Adjectives you would use to describe </a:t>
            </a:r>
            <a:r>
              <a:rPr lang="en-US" dirty="0" smtClean="0"/>
              <a:t>PHPC?</a:t>
            </a:r>
          </a:p>
          <a:p>
            <a:r>
              <a:rPr lang="en-US" dirty="0"/>
              <a:t>Adjectives a person outside PHPC would use to describe </a:t>
            </a:r>
            <a:r>
              <a:rPr lang="en-US" dirty="0" smtClean="0"/>
              <a:t>PHPC?</a:t>
            </a:r>
          </a:p>
          <a:p>
            <a:r>
              <a:rPr lang="en-US" dirty="0"/>
              <a:t>Your first memory of feeling welcomed at PHPC or another </a:t>
            </a:r>
            <a:r>
              <a:rPr lang="en-US" dirty="0" smtClean="0"/>
              <a:t>church?</a:t>
            </a:r>
          </a:p>
          <a:p>
            <a:r>
              <a:rPr lang="en-US" dirty="0"/>
              <a:t>What is the most significant thing PHPC gives you?</a:t>
            </a:r>
          </a:p>
        </p:txBody>
      </p:sp>
    </p:spTree>
    <p:extLst>
      <p:ext uri="{BB962C8B-B14F-4D97-AF65-F5344CB8AC3E}">
        <p14:creationId xmlns:p14="http://schemas.microsoft.com/office/powerpoint/2010/main" val="11285628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8"/>
          <a:stretch/>
        </p:blipFill>
        <p:spPr>
          <a:xfrm>
            <a:off x="0" y="1690688"/>
            <a:ext cx="12192000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139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HP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5214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982</Words>
  <Application>Microsoft Macintosh PowerPoint</Application>
  <PresentationFormat>Widescreen</PresentationFormat>
  <Paragraphs>311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Avenir Book</vt:lpstr>
      <vt:lpstr>Avenir Heavy</vt:lpstr>
      <vt:lpstr>Avenir Roman</vt:lpstr>
      <vt:lpstr>Calibri</vt:lpstr>
      <vt:lpstr>Mangal</vt:lpstr>
      <vt:lpstr>Raleway</vt:lpstr>
      <vt:lpstr>Raleway Heavy</vt:lpstr>
      <vt:lpstr>Arial</vt:lpstr>
      <vt:lpstr>Office Theme</vt:lpstr>
      <vt:lpstr>Making sense  of the data</vt:lpstr>
      <vt:lpstr>Process</vt:lpstr>
      <vt:lpstr>Process</vt:lpstr>
      <vt:lpstr>Process – What’s next?</vt:lpstr>
      <vt:lpstr>Affinity Groups</vt:lpstr>
      <vt:lpstr>Process – What’s next?</vt:lpstr>
      <vt:lpstr>Welcoming All</vt:lpstr>
      <vt:lpstr>Welcoming All</vt:lpstr>
      <vt:lpstr>Welcoming All</vt:lpstr>
      <vt:lpstr>Welcoming All</vt:lpstr>
      <vt:lpstr>Welcoming All</vt:lpstr>
      <vt:lpstr>Welcoming All</vt:lpstr>
      <vt:lpstr>Welcoming All</vt:lpstr>
      <vt:lpstr>Welcoming All</vt:lpstr>
      <vt:lpstr>Welcoming All</vt:lpstr>
      <vt:lpstr>Transforming  the World</vt:lpstr>
      <vt:lpstr>Transforming the World</vt:lpstr>
      <vt:lpstr>Transforming the World</vt:lpstr>
      <vt:lpstr>Transforming the World</vt:lpstr>
      <vt:lpstr>Transforming the World</vt:lpstr>
      <vt:lpstr>Transforming DALLAS</vt:lpstr>
      <vt:lpstr>Growing Disciples</vt:lpstr>
      <vt:lpstr>Growing Disciples</vt:lpstr>
      <vt:lpstr>Growing Disciples</vt:lpstr>
      <vt:lpstr>Growing Disciples</vt:lpstr>
      <vt:lpstr>Growing Disciples</vt:lpstr>
      <vt:lpstr>Growing Disciples</vt:lpstr>
      <vt:lpstr>Dream or Prayer  for PHPC</vt:lpstr>
      <vt:lpstr>Dream or Prayer for PHPC</vt:lpstr>
      <vt:lpstr>Dream or Prayer for PHPC</vt:lpstr>
      <vt:lpstr>Dream or Prayer for PHPC</vt:lpstr>
      <vt:lpstr>2018  LISTENING SESSIONS 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kinard</dc:creator>
  <cp:lastModifiedBy>Sarah kinard</cp:lastModifiedBy>
  <cp:revision>39</cp:revision>
  <dcterms:created xsi:type="dcterms:W3CDTF">2018-03-16T19:41:26Z</dcterms:created>
  <dcterms:modified xsi:type="dcterms:W3CDTF">2018-03-16T23:18:34Z</dcterms:modified>
</cp:coreProperties>
</file>